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2" d="100"/>
          <a:sy n="42" d="100"/>
        </p:scale>
        <p:origin x="42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F74C4C-B41E-449C-BF26-62AE1346241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8D71B-888F-452E-9D3D-49830623F252}" type="slidenum">
              <a:rPr lang="en-US" smtClean="0"/>
              <a:t>‹#›</a:t>
            </a:fld>
            <a:endParaRPr lang="en-US"/>
          </a:p>
        </p:txBody>
      </p:sp>
    </p:spTree>
    <p:extLst>
      <p:ext uri="{BB962C8B-B14F-4D97-AF65-F5344CB8AC3E}">
        <p14:creationId xmlns:p14="http://schemas.microsoft.com/office/powerpoint/2010/main" val="1197449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74C4C-B41E-449C-BF26-62AE1346241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8D71B-888F-452E-9D3D-49830623F252}" type="slidenum">
              <a:rPr lang="en-US" smtClean="0"/>
              <a:t>‹#›</a:t>
            </a:fld>
            <a:endParaRPr lang="en-US"/>
          </a:p>
        </p:txBody>
      </p:sp>
    </p:spTree>
    <p:extLst>
      <p:ext uri="{BB962C8B-B14F-4D97-AF65-F5344CB8AC3E}">
        <p14:creationId xmlns:p14="http://schemas.microsoft.com/office/powerpoint/2010/main" val="117365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74C4C-B41E-449C-BF26-62AE1346241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8D71B-888F-452E-9D3D-49830623F252}" type="slidenum">
              <a:rPr lang="en-US" smtClean="0"/>
              <a:t>‹#›</a:t>
            </a:fld>
            <a:endParaRPr lang="en-US"/>
          </a:p>
        </p:txBody>
      </p:sp>
    </p:spTree>
    <p:extLst>
      <p:ext uri="{BB962C8B-B14F-4D97-AF65-F5344CB8AC3E}">
        <p14:creationId xmlns:p14="http://schemas.microsoft.com/office/powerpoint/2010/main" val="2397920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74C4C-B41E-449C-BF26-62AE1346241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8D71B-888F-452E-9D3D-49830623F252}" type="slidenum">
              <a:rPr lang="en-US" smtClean="0"/>
              <a:t>‹#›</a:t>
            </a:fld>
            <a:endParaRPr lang="en-US"/>
          </a:p>
        </p:txBody>
      </p:sp>
    </p:spTree>
    <p:extLst>
      <p:ext uri="{BB962C8B-B14F-4D97-AF65-F5344CB8AC3E}">
        <p14:creationId xmlns:p14="http://schemas.microsoft.com/office/powerpoint/2010/main" val="284272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F74C4C-B41E-449C-BF26-62AE1346241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8D71B-888F-452E-9D3D-49830623F252}" type="slidenum">
              <a:rPr lang="en-US" smtClean="0"/>
              <a:t>‹#›</a:t>
            </a:fld>
            <a:endParaRPr lang="en-US"/>
          </a:p>
        </p:txBody>
      </p:sp>
    </p:spTree>
    <p:extLst>
      <p:ext uri="{BB962C8B-B14F-4D97-AF65-F5344CB8AC3E}">
        <p14:creationId xmlns:p14="http://schemas.microsoft.com/office/powerpoint/2010/main" val="3993695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F74C4C-B41E-449C-BF26-62AE1346241F}"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8D71B-888F-452E-9D3D-49830623F252}" type="slidenum">
              <a:rPr lang="en-US" smtClean="0"/>
              <a:t>‹#›</a:t>
            </a:fld>
            <a:endParaRPr lang="en-US"/>
          </a:p>
        </p:txBody>
      </p:sp>
    </p:spTree>
    <p:extLst>
      <p:ext uri="{BB962C8B-B14F-4D97-AF65-F5344CB8AC3E}">
        <p14:creationId xmlns:p14="http://schemas.microsoft.com/office/powerpoint/2010/main" val="2466932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F74C4C-B41E-449C-BF26-62AE1346241F}"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8D71B-888F-452E-9D3D-49830623F252}" type="slidenum">
              <a:rPr lang="en-US" smtClean="0"/>
              <a:t>‹#›</a:t>
            </a:fld>
            <a:endParaRPr lang="en-US"/>
          </a:p>
        </p:txBody>
      </p:sp>
    </p:spTree>
    <p:extLst>
      <p:ext uri="{BB962C8B-B14F-4D97-AF65-F5344CB8AC3E}">
        <p14:creationId xmlns:p14="http://schemas.microsoft.com/office/powerpoint/2010/main" val="3149467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F74C4C-B41E-449C-BF26-62AE1346241F}"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8D71B-888F-452E-9D3D-49830623F252}" type="slidenum">
              <a:rPr lang="en-US" smtClean="0"/>
              <a:t>‹#›</a:t>
            </a:fld>
            <a:endParaRPr lang="en-US"/>
          </a:p>
        </p:txBody>
      </p:sp>
    </p:spTree>
    <p:extLst>
      <p:ext uri="{BB962C8B-B14F-4D97-AF65-F5344CB8AC3E}">
        <p14:creationId xmlns:p14="http://schemas.microsoft.com/office/powerpoint/2010/main" val="1049689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74C4C-B41E-449C-BF26-62AE1346241F}"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8D71B-888F-452E-9D3D-49830623F252}" type="slidenum">
              <a:rPr lang="en-US" smtClean="0"/>
              <a:t>‹#›</a:t>
            </a:fld>
            <a:endParaRPr lang="en-US"/>
          </a:p>
        </p:txBody>
      </p:sp>
    </p:spTree>
    <p:extLst>
      <p:ext uri="{BB962C8B-B14F-4D97-AF65-F5344CB8AC3E}">
        <p14:creationId xmlns:p14="http://schemas.microsoft.com/office/powerpoint/2010/main" val="3069755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74C4C-B41E-449C-BF26-62AE1346241F}"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8D71B-888F-452E-9D3D-49830623F252}" type="slidenum">
              <a:rPr lang="en-US" smtClean="0"/>
              <a:t>‹#›</a:t>
            </a:fld>
            <a:endParaRPr lang="en-US"/>
          </a:p>
        </p:txBody>
      </p:sp>
    </p:spTree>
    <p:extLst>
      <p:ext uri="{BB962C8B-B14F-4D97-AF65-F5344CB8AC3E}">
        <p14:creationId xmlns:p14="http://schemas.microsoft.com/office/powerpoint/2010/main" val="351137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74C4C-B41E-449C-BF26-62AE1346241F}"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8D71B-888F-452E-9D3D-49830623F252}" type="slidenum">
              <a:rPr lang="en-US" smtClean="0"/>
              <a:t>‹#›</a:t>
            </a:fld>
            <a:endParaRPr lang="en-US"/>
          </a:p>
        </p:txBody>
      </p:sp>
    </p:spTree>
    <p:extLst>
      <p:ext uri="{BB962C8B-B14F-4D97-AF65-F5344CB8AC3E}">
        <p14:creationId xmlns:p14="http://schemas.microsoft.com/office/powerpoint/2010/main" val="220219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74C4C-B41E-449C-BF26-62AE1346241F}"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8D71B-888F-452E-9D3D-49830623F252}" type="slidenum">
              <a:rPr lang="en-US" smtClean="0"/>
              <a:t>‹#›</a:t>
            </a:fld>
            <a:endParaRPr lang="en-US"/>
          </a:p>
        </p:txBody>
      </p:sp>
    </p:spTree>
    <p:extLst>
      <p:ext uri="{BB962C8B-B14F-4D97-AF65-F5344CB8AC3E}">
        <p14:creationId xmlns:p14="http://schemas.microsoft.com/office/powerpoint/2010/main" val="2013880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189" y="1"/>
            <a:ext cx="10515600" cy="905774"/>
          </a:xfrm>
        </p:spPr>
        <p:txBody>
          <a:bodyPr/>
          <a:lstStyle/>
          <a:p>
            <a:r>
              <a:rPr lang="en-US" dirty="0" smtClean="0"/>
              <a:t>If Then Teacher Tips for ELLs</a:t>
            </a:r>
            <a:endParaRPr lang="en-US" dirty="0"/>
          </a:p>
        </p:txBody>
      </p:sp>
      <p:sp>
        <p:nvSpPr>
          <p:cNvPr id="3" name="Content Placeholder 2"/>
          <p:cNvSpPr>
            <a:spLocks noGrp="1"/>
          </p:cNvSpPr>
          <p:nvPr>
            <p:ph idx="1"/>
          </p:nvPr>
        </p:nvSpPr>
        <p:spPr>
          <a:xfrm>
            <a:off x="769189" y="715992"/>
            <a:ext cx="10515600" cy="6055744"/>
          </a:xfrm>
        </p:spPr>
        <p:txBody>
          <a:bodyPr>
            <a:normAutofit/>
          </a:bodyPr>
          <a:lstStyle/>
          <a:p>
            <a:pPr marL="0" indent="0">
              <a:buNone/>
            </a:pPr>
            <a:r>
              <a:rPr lang="en-US" sz="4000" u="sng" dirty="0" smtClean="0">
                <a:solidFill>
                  <a:schemeClr val="accent2"/>
                </a:solidFill>
              </a:rPr>
              <a:t>When your student …</a:t>
            </a:r>
          </a:p>
          <a:p>
            <a:pPr marL="0" indent="0">
              <a:buNone/>
            </a:pPr>
            <a:r>
              <a:rPr lang="en-US" dirty="0" smtClean="0"/>
              <a:t>Needs positive </a:t>
            </a:r>
            <a:r>
              <a:rPr lang="en-US" dirty="0"/>
              <a:t>f</a:t>
            </a:r>
            <a:r>
              <a:rPr lang="en-US" dirty="0" smtClean="0"/>
              <a:t>eedback …slide 2</a:t>
            </a:r>
          </a:p>
          <a:p>
            <a:pPr marL="0" indent="0">
              <a:buNone/>
            </a:pPr>
            <a:r>
              <a:rPr lang="en-US" dirty="0" smtClean="0"/>
              <a:t>Does not understand/follow directions… slide 3</a:t>
            </a:r>
          </a:p>
          <a:p>
            <a:pPr marL="0" indent="0">
              <a:buNone/>
            </a:pPr>
            <a:r>
              <a:rPr lang="en-US" dirty="0" smtClean="0"/>
              <a:t>Does not comprehend … slide 4</a:t>
            </a:r>
          </a:p>
          <a:p>
            <a:pPr marL="0" indent="0">
              <a:buNone/>
            </a:pPr>
            <a:r>
              <a:rPr lang="en-US" dirty="0" smtClean="0"/>
              <a:t>Gets frustrated … slide 5</a:t>
            </a:r>
          </a:p>
          <a:p>
            <a:pPr marL="0" indent="0">
              <a:buNone/>
            </a:pPr>
            <a:r>
              <a:rPr lang="en-US" sz="4400" dirty="0" smtClean="0">
                <a:solidFill>
                  <a:schemeClr val="accent2"/>
                </a:solidFill>
              </a:rPr>
              <a:t>What to do….</a:t>
            </a:r>
          </a:p>
          <a:p>
            <a:pPr marL="0" indent="0">
              <a:buNone/>
            </a:pPr>
            <a:r>
              <a:rPr lang="en-US" dirty="0" smtClean="0"/>
              <a:t>Before reading… slide 6</a:t>
            </a:r>
          </a:p>
          <a:p>
            <a:pPr marL="0" indent="0">
              <a:buNone/>
            </a:pPr>
            <a:r>
              <a:rPr lang="en-US" dirty="0" smtClean="0"/>
              <a:t>During reading… slide 7</a:t>
            </a:r>
          </a:p>
          <a:p>
            <a:pPr marL="0" indent="0">
              <a:buNone/>
            </a:pPr>
            <a:r>
              <a:rPr lang="en-US" dirty="0" smtClean="0"/>
              <a:t>After reading … slide 8</a:t>
            </a:r>
          </a:p>
          <a:p>
            <a:pPr marL="0" indent="0">
              <a:buNone/>
            </a:pPr>
            <a:r>
              <a:rPr lang="en-US" dirty="0" smtClean="0"/>
              <a:t>When student is trying to decode… slide 9</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63047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your student needs to figure out </a:t>
            </a:r>
            <a:br>
              <a:rPr lang="en-US" dirty="0" smtClean="0"/>
            </a:br>
            <a:r>
              <a:rPr lang="en-US" dirty="0" smtClean="0"/>
              <a:t>words while reading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It’s a little more difficult to get English language learners to “guess” at what “makes sense.”  If their answer comes from their first language, and you don’t know what they mean, encourage them to find or draw a picture of that thing, or mime the behaviors they mean. It’s a very good idea to have a picture dictionary or collection of magazine photos in an album at a mentor station to use as a reference in these situations, and it also builds vocabulary.</a:t>
            </a:r>
          </a:p>
          <a:p>
            <a:r>
              <a:rPr lang="en-US" dirty="0" smtClean="0"/>
              <a:t>Ask your student to look at the beginning or ending sounds and guess a word that makes sense.</a:t>
            </a:r>
          </a:p>
          <a:p>
            <a:r>
              <a:rPr lang="en-US" dirty="0" smtClean="0"/>
              <a:t>If there are pictures, ask your student to figure out possibilities from the picture.</a:t>
            </a:r>
          </a:p>
          <a:p>
            <a:r>
              <a:rPr lang="en-US" dirty="0" smtClean="0"/>
              <a:t>Ask your student what word would make sense in the sentence.</a:t>
            </a:r>
            <a:endParaRPr lang="en-US" dirty="0"/>
          </a:p>
        </p:txBody>
      </p:sp>
    </p:spTree>
    <p:extLst>
      <p:ext uri="{BB962C8B-B14F-4D97-AF65-F5344CB8AC3E}">
        <p14:creationId xmlns:p14="http://schemas.microsoft.com/office/powerpoint/2010/main" val="2733238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do when your student </a:t>
            </a:r>
            <a:br>
              <a:rPr lang="en-US" dirty="0" smtClean="0"/>
            </a:br>
            <a:r>
              <a:rPr lang="en-US" dirty="0" smtClean="0"/>
              <a:t>makes errors in writing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Be patient with spelling. Model correct spelling only on the most important words; if a student is being corrected on every single word, they will stop trying to write.  </a:t>
            </a:r>
            <a:r>
              <a:rPr lang="en-US" b="1" i="1" dirty="0" smtClean="0"/>
              <a:t>Remember that English has more sound variations per letter combination than most other languages. </a:t>
            </a:r>
            <a:r>
              <a:rPr lang="en-US" b="1" dirty="0" smtClean="0"/>
              <a:t>It’s more important that your student learns to spell only two or three new words in a session than gives up on spelling altogether.</a:t>
            </a:r>
          </a:p>
          <a:p>
            <a:r>
              <a:rPr lang="en-US" dirty="0" smtClean="0"/>
              <a:t>Ask your student to proof what they wrote and look for mistakes.</a:t>
            </a:r>
          </a:p>
          <a:p>
            <a:r>
              <a:rPr lang="en-US" dirty="0" smtClean="0"/>
              <a:t>Repeat the same phrase to emphasize common rules: “A sentence ends in a what?” “A period!”</a:t>
            </a:r>
          </a:p>
          <a:p>
            <a:r>
              <a:rPr lang="en-US" dirty="0" smtClean="0"/>
              <a:t>Model the correct spelling/punctuation/usage. Write it out for your student to keep.</a:t>
            </a:r>
          </a:p>
          <a:p>
            <a:r>
              <a:rPr lang="en-US" dirty="0" smtClean="0"/>
              <a:t>If the example you give confuses your student, give two more similar examples to demonstrate the rule.</a:t>
            </a:r>
            <a:endParaRPr lang="en-US" dirty="0"/>
          </a:p>
        </p:txBody>
      </p:sp>
    </p:spTree>
    <p:extLst>
      <p:ext uri="{BB962C8B-B14F-4D97-AF65-F5344CB8AC3E}">
        <p14:creationId xmlns:p14="http://schemas.microsoft.com/office/powerpoint/2010/main" val="26155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your student makes errors </a:t>
            </a:r>
            <a:br>
              <a:rPr lang="en-US" dirty="0" smtClean="0"/>
            </a:br>
            <a:r>
              <a:rPr lang="en-US" dirty="0" smtClean="0"/>
              <a:t>in reading or speaking</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Always respond to the meaning your student is trying to make, not what is actually said.  Focusing on every error can be too frustrating. Model back the correct English, and at times it’s even appropriate to write down the correct sentence. </a:t>
            </a:r>
            <a:r>
              <a:rPr lang="en-US" b="1" i="1" dirty="0" smtClean="0"/>
              <a:t>Example: The child says, “Him want for drink </a:t>
            </a:r>
            <a:r>
              <a:rPr lang="en-US" b="1" i="1" dirty="0" err="1" smtClean="0"/>
              <a:t>wather</a:t>
            </a:r>
            <a:r>
              <a:rPr lang="en-US" b="1" i="1" dirty="0" smtClean="0"/>
              <a:t>.” You respond, “Yes, he wants to drink water.” Then write it down correctly, and have the child repeat it.</a:t>
            </a:r>
            <a:endParaRPr lang="en-US" b="1" dirty="0" smtClean="0"/>
          </a:p>
          <a:p>
            <a:r>
              <a:rPr lang="en-US" dirty="0" smtClean="0"/>
              <a:t>With ELLs, decide which mistakes to point out. Focus only on mistakes which disrupt comprehension of the passage.</a:t>
            </a:r>
          </a:p>
          <a:p>
            <a:r>
              <a:rPr lang="en-US" dirty="0" smtClean="0"/>
              <a:t>Be sure your student understands the activity. If not, model expected behavior.</a:t>
            </a:r>
          </a:p>
          <a:p>
            <a:r>
              <a:rPr lang="en-US" dirty="0" smtClean="0"/>
              <a:t>Point out the sentence the mistake was made in and ask, “Can you read this again?”</a:t>
            </a:r>
          </a:p>
          <a:p>
            <a:r>
              <a:rPr lang="en-US" dirty="0" smtClean="0"/>
              <a:t>If your student continues to produce a word or phrase that doesn’t make sense but is close to something that does, ask, “Do you mean ____?”</a:t>
            </a:r>
            <a:endParaRPr lang="en-US" dirty="0"/>
          </a:p>
        </p:txBody>
      </p:sp>
    </p:spTree>
    <p:extLst>
      <p:ext uri="{BB962C8B-B14F-4D97-AF65-F5344CB8AC3E}">
        <p14:creationId xmlns:p14="http://schemas.microsoft.com/office/powerpoint/2010/main" val="697991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do when your student won’t speak</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Coming into an environment where you have to think in an unfamiliar language can be overwhelming, not to mention tiresome. Just try listening to one the foreign language stations. Chances are, you’ll be bored and uninterested within minutes. Now imaging not understanding much spoken language for seven hours a day and you’ll begin to understand the experiences of our ELLs.</a:t>
            </a:r>
          </a:p>
          <a:p>
            <a:pPr marL="0" indent="0">
              <a:buNone/>
            </a:pPr>
            <a:r>
              <a:rPr lang="en-US" b="1" dirty="0" smtClean="0"/>
              <a:t>The following are some effects of culture shock: disorientation, detachment, silence, frustration, alienation, anger, extreme passivity. The tips below will be most effective with beginning speakers.</a:t>
            </a:r>
          </a:p>
          <a:p>
            <a:r>
              <a:rPr lang="en-US" dirty="0" smtClean="0"/>
              <a:t>Smile a lot. Try to say something in your student’s heritage language.</a:t>
            </a:r>
          </a:p>
          <a:p>
            <a:r>
              <a:rPr lang="en-US" dirty="0" smtClean="0"/>
              <a:t>Reduce the activity to one simple thing-naming an object, or asking them to point to five or six objects, then review by pointing and asking, “What’s this?”</a:t>
            </a:r>
          </a:p>
          <a:p>
            <a:endParaRPr lang="en-US" dirty="0"/>
          </a:p>
        </p:txBody>
      </p:sp>
    </p:spTree>
    <p:extLst>
      <p:ext uri="{BB962C8B-B14F-4D97-AF65-F5344CB8AC3E}">
        <p14:creationId xmlns:p14="http://schemas.microsoft.com/office/powerpoint/2010/main" val="766934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your student want to write/speak </a:t>
            </a:r>
            <a:br>
              <a:rPr lang="en-US" dirty="0" smtClean="0"/>
            </a:br>
            <a:r>
              <a:rPr lang="en-US" dirty="0" smtClean="0"/>
              <a:t>in their heritage language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You only learn to read once.  The concept that those lines and scribbles on a page equal sounds, which equal words, which equal meaning is only learned one time.  After that, no matter the language, you know what reading is. It may be new ways to say that scribble, or new words, but reading is all the same function: deriving meaning from marks on a page. If your student translates when they read, inserts words in their heritage language for words they don’t understand, or writes in their heritage language, none of that will slow your student’s growth in acquiring English. Be patient with your student as they two languages are sorted out; support and even encourage expression in the child’s heritage language.</a:t>
            </a:r>
          </a:p>
          <a:p>
            <a:r>
              <a:rPr lang="en-US" dirty="0" smtClean="0"/>
              <a:t>Allow the child to write in the heritage language the ask the student to tell you what it means in English; help the student write the translation.</a:t>
            </a:r>
          </a:p>
          <a:p>
            <a:r>
              <a:rPr lang="en-US" dirty="0" smtClean="0"/>
              <a:t>Have index cards available to write your student’s heritage word on one side, and the English word on the other side.</a:t>
            </a:r>
          </a:p>
          <a:p>
            <a:r>
              <a:rPr lang="en-US" dirty="0" smtClean="0"/>
              <a:t>Allow a little extra “wait time” for an ELL to respond; it takes extra time to process information in a new language.</a:t>
            </a:r>
            <a:endParaRPr lang="en-US" dirty="0"/>
          </a:p>
        </p:txBody>
      </p:sp>
    </p:spTree>
    <p:extLst>
      <p:ext uri="{BB962C8B-B14F-4D97-AF65-F5344CB8AC3E}">
        <p14:creationId xmlns:p14="http://schemas.microsoft.com/office/powerpoint/2010/main" val="3713847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your student’s sentence is </a:t>
            </a:r>
            <a:br>
              <a:rPr lang="en-US" dirty="0" smtClean="0"/>
            </a:br>
            <a:r>
              <a:rPr lang="en-US" dirty="0" smtClean="0"/>
              <a:t>one long word</a:t>
            </a:r>
            <a:endParaRPr lang="en-US" dirty="0"/>
          </a:p>
        </p:txBody>
      </p:sp>
      <p:sp>
        <p:nvSpPr>
          <p:cNvPr id="3" name="Content Placeholder 2"/>
          <p:cNvSpPr>
            <a:spLocks noGrp="1"/>
          </p:cNvSpPr>
          <p:nvPr>
            <p:ph idx="1"/>
          </p:nvPr>
        </p:nvSpPr>
        <p:spPr/>
        <p:txBody>
          <a:bodyPr/>
          <a:lstStyle/>
          <a:p>
            <a:r>
              <a:rPr lang="en-US" dirty="0" smtClean="0"/>
              <a:t>There are many languages which don’t have spaces between words in written language.  There may only be a symbol to end the sentence. For those students, the practice of noticing a change from word to word is a new skill.  This could also be an issue of the student’s not understanding the rhythms and tones in English.  Your modeling the reading speed and pitch is the best way to help the situation.</a:t>
            </a:r>
            <a:endParaRPr lang="en-US" dirty="0"/>
          </a:p>
        </p:txBody>
      </p:sp>
    </p:spTree>
    <p:extLst>
      <p:ext uri="{BB962C8B-B14F-4D97-AF65-F5344CB8AC3E}">
        <p14:creationId xmlns:p14="http://schemas.microsoft.com/office/powerpoint/2010/main" val="995030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there is no comprehension </a:t>
            </a:r>
            <a:endParaRPr lang="en-US" dirty="0"/>
          </a:p>
        </p:txBody>
      </p:sp>
      <p:sp>
        <p:nvSpPr>
          <p:cNvPr id="3" name="Content Placeholder 2"/>
          <p:cNvSpPr>
            <a:spLocks noGrp="1"/>
          </p:cNvSpPr>
          <p:nvPr>
            <p:ph idx="1"/>
          </p:nvPr>
        </p:nvSpPr>
        <p:spPr/>
        <p:txBody>
          <a:bodyPr/>
          <a:lstStyle/>
          <a:p>
            <a:r>
              <a:rPr lang="en-US" dirty="0" smtClean="0"/>
              <a:t>Stop after each sentence. Point to individual words and ask, “What is this?”</a:t>
            </a:r>
          </a:p>
          <a:p>
            <a:r>
              <a:rPr lang="en-US" dirty="0" smtClean="0"/>
              <a:t>Ask about the content of the sentence. If the sentence reads, “The cat ran up the tree,” ask, “where did the cat run?” or “Did the cat walk or run?” or “Is the cat on the ground or in the tree?”</a:t>
            </a:r>
          </a:p>
          <a:p>
            <a:r>
              <a:rPr lang="en-US" dirty="0" smtClean="0"/>
              <a:t>Start with nouns (people, places, things you can point to) and verbs (actions you can show) and ask your student to read the word, then show you the meaning of the word.</a:t>
            </a:r>
            <a:endParaRPr lang="en-US" dirty="0"/>
          </a:p>
        </p:txBody>
      </p:sp>
    </p:spTree>
    <p:extLst>
      <p:ext uri="{BB962C8B-B14F-4D97-AF65-F5344CB8AC3E}">
        <p14:creationId xmlns:p14="http://schemas.microsoft.com/office/powerpoint/2010/main" val="3573131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there is comprehension, but </a:t>
            </a:r>
            <a:br>
              <a:rPr lang="en-US" dirty="0" smtClean="0"/>
            </a:br>
            <a:r>
              <a:rPr lang="en-US" dirty="0" smtClean="0"/>
              <a:t>reading is too fast and/or monotone</a:t>
            </a:r>
            <a:endParaRPr lang="en-US" dirty="0"/>
          </a:p>
        </p:txBody>
      </p:sp>
      <p:sp>
        <p:nvSpPr>
          <p:cNvPr id="3" name="Content Placeholder 2"/>
          <p:cNvSpPr>
            <a:spLocks noGrp="1"/>
          </p:cNvSpPr>
          <p:nvPr>
            <p:ph idx="1"/>
          </p:nvPr>
        </p:nvSpPr>
        <p:spPr/>
        <p:txBody>
          <a:bodyPr/>
          <a:lstStyle/>
          <a:p>
            <a:r>
              <a:rPr lang="en-US" dirty="0" smtClean="0"/>
              <a:t>Ask your student to read more slowly.</a:t>
            </a:r>
          </a:p>
          <a:p>
            <a:r>
              <a:rPr lang="en-US" dirty="0" smtClean="0"/>
              <a:t>Read for your student, focusing on speed and/or intonation. Nod your head or slide your finger in the air moving along with the ups and downs in your intonation.  Allow your student to “copy” your phrasing as if repeating a line in a song.</a:t>
            </a:r>
          </a:p>
          <a:p>
            <a:r>
              <a:rPr lang="en-US" dirty="0" smtClean="0"/>
              <a:t>Write out the sentence. Then write out the words larger or smaller showing voice stress and intonation when reading that word. For example: </a:t>
            </a:r>
            <a:r>
              <a:rPr lang="en-US" b="1" dirty="0" smtClean="0"/>
              <a:t>That</a:t>
            </a:r>
            <a:r>
              <a:rPr lang="en-US" sz="1800" dirty="0" smtClean="0"/>
              <a:t> </a:t>
            </a:r>
            <a:r>
              <a:rPr lang="en-US" sz="2400" dirty="0" smtClean="0"/>
              <a:t>was a </a:t>
            </a:r>
            <a:r>
              <a:rPr lang="en-US" b="1" dirty="0" smtClean="0"/>
              <a:t>good</a:t>
            </a:r>
            <a:r>
              <a:rPr lang="en-US" sz="2400" b="1" dirty="0" smtClean="0"/>
              <a:t> </a:t>
            </a:r>
            <a:r>
              <a:rPr lang="en-US" b="1" dirty="0" smtClean="0"/>
              <a:t>sto</a:t>
            </a:r>
            <a:r>
              <a:rPr lang="en-US" dirty="0" smtClean="0"/>
              <a:t>ry</a:t>
            </a:r>
            <a:r>
              <a:rPr lang="en-US" sz="2400" b="1" dirty="0" smtClean="0"/>
              <a:t>, </a:t>
            </a:r>
            <a:r>
              <a:rPr lang="en-US" b="1" dirty="0" smtClean="0"/>
              <a:t>was</a:t>
            </a:r>
            <a:r>
              <a:rPr lang="en-US" dirty="0" smtClean="0"/>
              <a:t>n’t it</a:t>
            </a:r>
            <a:r>
              <a:rPr lang="en-US" sz="2400" dirty="0" smtClean="0"/>
              <a:t>?</a:t>
            </a:r>
            <a:endParaRPr lang="en-US" dirty="0"/>
          </a:p>
        </p:txBody>
      </p:sp>
    </p:spTree>
    <p:extLst>
      <p:ext uri="{BB962C8B-B14F-4D97-AF65-F5344CB8AC3E}">
        <p14:creationId xmlns:p14="http://schemas.microsoft.com/office/powerpoint/2010/main" val="2083215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Then Teacher Tips for ELLs continued</a:t>
            </a:r>
            <a:endParaRPr lang="en-US" dirty="0"/>
          </a:p>
        </p:txBody>
      </p:sp>
      <p:sp>
        <p:nvSpPr>
          <p:cNvPr id="3" name="Content Placeholder 2"/>
          <p:cNvSpPr>
            <a:spLocks noGrp="1"/>
          </p:cNvSpPr>
          <p:nvPr>
            <p:ph idx="1"/>
          </p:nvPr>
        </p:nvSpPr>
        <p:spPr>
          <a:xfrm>
            <a:off x="838200" y="1459865"/>
            <a:ext cx="10515600" cy="4351338"/>
          </a:xfrm>
        </p:spPr>
        <p:txBody>
          <a:bodyPr/>
          <a:lstStyle/>
          <a:p>
            <a:pPr marL="0" indent="0">
              <a:buNone/>
            </a:pPr>
            <a:r>
              <a:rPr lang="en-US" sz="4400" u="sng" dirty="0" smtClean="0">
                <a:solidFill>
                  <a:schemeClr val="accent2"/>
                </a:solidFill>
              </a:rPr>
              <a:t>What to do when …</a:t>
            </a:r>
          </a:p>
          <a:p>
            <a:pPr marL="0" indent="0">
              <a:buNone/>
            </a:pPr>
            <a:r>
              <a:rPr lang="en-US" dirty="0" smtClean="0"/>
              <a:t>student makes errors in reading or speaking… slide 10</a:t>
            </a:r>
          </a:p>
          <a:p>
            <a:pPr marL="0" indent="0">
              <a:buNone/>
            </a:pPr>
            <a:r>
              <a:rPr lang="en-US" dirty="0" smtClean="0"/>
              <a:t>Student won’t speak… slide 11</a:t>
            </a:r>
          </a:p>
          <a:p>
            <a:pPr marL="0" indent="0">
              <a:buNone/>
            </a:pPr>
            <a:r>
              <a:rPr lang="en-US" dirty="0" smtClean="0"/>
              <a:t>Student writes/speaks in native language… slide 12</a:t>
            </a:r>
          </a:p>
          <a:p>
            <a:pPr marL="0" indent="0">
              <a:buNone/>
            </a:pPr>
            <a:r>
              <a:rPr lang="en-US" dirty="0" smtClean="0"/>
              <a:t>Student’s sentence is one long word… slide 13</a:t>
            </a:r>
          </a:p>
          <a:p>
            <a:pPr marL="0" indent="0">
              <a:buNone/>
            </a:pPr>
            <a:r>
              <a:rPr lang="en-US" dirty="0" smtClean="0"/>
              <a:t>There is no comprehension… slide 14</a:t>
            </a:r>
          </a:p>
          <a:p>
            <a:pPr marL="0" indent="0">
              <a:buNone/>
            </a:pPr>
            <a:r>
              <a:rPr lang="en-US" dirty="0" smtClean="0"/>
              <a:t>Reading is too fast/monotone…slide 15</a:t>
            </a:r>
          </a:p>
          <a:p>
            <a:pPr marL="0" indent="0">
              <a:buNone/>
            </a:pPr>
            <a:endParaRPr lang="en-US" dirty="0"/>
          </a:p>
        </p:txBody>
      </p:sp>
    </p:spTree>
    <p:extLst>
      <p:ext uri="{BB962C8B-B14F-4D97-AF65-F5344CB8AC3E}">
        <p14:creationId xmlns:p14="http://schemas.microsoft.com/office/powerpoint/2010/main" val="208513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What to say to students</a:t>
            </a:r>
            <a:endParaRPr lang="en-US" dirty="0"/>
          </a:p>
        </p:txBody>
      </p:sp>
      <p:sp>
        <p:nvSpPr>
          <p:cNvPr id="5" name="Content Placeholder 4"/>
          <p:cNvSpPr>
            <a:spLocks noGrp="1"/>
          </p:cNvSpPr>
          <p:nvPr>
            <p:ph idx="1"/>
          </p:nvPr>
        </p:nvSpPr>
        <p:spPr/>
        <p:txBody>
          <a:bodyPr/>
          <a:lstStyle/>
          <a:p>
            <a:r>
              <a:rPr lang="en-US" dirty="0" smtClean="0"/>
              <a:t>Nice Job!</a:t>
            </a:r>
          </a:p>
          <a:p>
            <a:r>
              <a:rPr lang="en-US" dirty="0" smtClean="0"/>
              <a:t>Very good.</a:t>
            </a:r>
          </a:p>
          <a:p>
            <a:r>
              <a:rPr lang="en-US" dirty="0" smtClean="0"/>
              <a:t>Much better!</a:t>
            </a:r>
          </a:p>
          <a:p>
            <a:r>
              <a:rPr lang="en-US" dirty="0" smtClean="0"/>
              <a:t>Wow, you really worked hard!</a:t>
            </a:r>
          </a:p>
          <a:p>
            <a:r>
              <a:rPr lang="en-US" dirty="0" smtClean="0"/>
              <a:t>That was a very good question.</a:t>
            </a:r>
          </a:p>
          <a:p>
            <a:r>
              <a:rPr lang="en-US" dirty="0" smtClean="0"/>
              <a:t>Are you practicing your (English/writing/reading/math) at home?</a:t>
            </a:r>
          </a:p>
          <a:p>
            <a:r>
              <a:rPr lang="en-US" dirty="0" smtClean="0"/>
              <a:t>I liked it when you ___________ .</a:t>
            </a:r>
            <a:endParaRPr lang="en-US" dirty="0"/>
          </a:p>
        </p:txBody>
      </p:sp>
    </p:spTree>
    <p:extLst>
      <p:ext uri="{BB962C8B-B14F-4D97-AF65-F5344CB8AC3E}">
        <p14:creationId xmlns:p14="http://schemas.microsoft.com/office/powerpoint/2010/main" val="177746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your student doesn’t understand/follow directions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Following directions is like playing a guessing game, especially for students who have recently arrived in the country. If it gets too difficult, they won’t want to try. Create as many opportunities for student success as possible.</a:t>
            </a:r>
          </a:p>
          <a:p>
            <a:r>
              <a:rPr lang="en-US" dirty="0" smtClean="0"/>
              <a:t>Keep your sentences short</a:t>
            </a:r>
          </a:p>
          <a:p>
            <a:r>
              <a:rPr lang="en-US" dirty="0" smtClean="0"/>
              <a:t>Use words you know your student knows</a:t>
            </a:r>
          </a:p>
          <a:p>
            <a:r>
              <a:rPr lang="en-US" dirty="0" smtClean="0"/>
              <a:t>Point to objects you’re referring to</a:t>
            </a:r>
          </a:p>
          <a:p>
            <a:r>
              <a:rPr lang="en-US" dirty="0" smtClean="0"/>
              <a:t>Mime actions you are speaking of</a:t>
            </a:r>
          </a:p>
          <a:p>
            <a:r>
              <a:rPr lang="en-US" dirty="0" smtClean="0"/>
              <a:t>Role-play activities</a:t>
            </a:r>
          </a:p>
          <a:p>
            <a:r>
              <a:rPr lang="en-US" dirty="0" smtClean="0"/>
              <a:t>Demonstrate what you want your student to do</a:t>
            </a:r>
          </a:p>
          <a:p>
            <a:r>
              <a:rPr lang="en-US" dirty="0" smtClean="0"/>
              <a:t>Be animated and enthusiastic-don’t depend on words alone</a:t>
            </a:r>
            <a:endParaRPr lang="en-US" dirty="0"/>
          </a:p>
        </p:txBody>
      </p:sp>
    </p:spTree>
    <p:extLst>
      <p:ext uri="{BB962C8B-B14F-4D97-AF65-F5344CB8AC3E}">
        <p14:creationId xmlns:p14="http://schemas.microsoft.com/office/powerpoint/2010/main" val="117988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your student reads, but </a:t>
            </a:r>
            <a:br>
              <a:rPr lang="en-US" dirty="0" smtClean="0"/>
            </a:br>
            <a:r>
              <a:rPr lang="en-US" dirty="0" smtClean="0"/>
              <a:t>doesn’t understand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Check frequently for understanding, but don’t ask questions that require only a yes or no response.  Nodding is not really a response. Asking your student to “Show me the…” or “Point to the…” or “Find the…” will give you clues as to whether your student understands the text.</a:t>
            </a:r>
          </a:p>
          <a:p>
            <a:r>
              <a:rPr lang="en-US" dirty="0" smtClean="0"/>
              <a:t>Begin with words that refer to pictures in the book.</a:t>
            </a:r>
          </a:p>
          <a:p>
            <a:r>
              <a:rPr lang="en-US" dirty="0" smtClean="0"/>
              <a:t>Write the words on paper or cards for the Word Bank. Allow your student to write a translation in their heritage language if they want to.</a:t>
            </a:r>
          </a:p>
          <a:p>
            <a:r>
              <a:rPr lang="en-US" dirty="0" smtClean="0"/>
              <a:t>Have your student write/copy/trace the new word.</a:t>
            </a:r>
          </a:p>
          <a:p>
            <a:r>
              <a:rPr lang="en-US" dirty="0" smtClean="0"/>
              <a:t>Ask your student to find that word on other pages.</a:t>
            </a:r>
          </a:p>
          <a:p>
            <a:r>
              <a:rPr lang="en-US" dirty="0" smtClean="0"/>
              <a:t>Point to another picture showing that word and ask, “What’s this?” It’s okay if your student just points to the word, but eventually you want them to also say the word aloud.</a:t>
            </a:r>
            <a:endParaRPr lang="en-US" dirty="0"/>
          </a:p>
        </p:txBody>
      </p:sp>
    </p:spTree>
    <p:extLst>
      <p:ext uri="{BB962C8B-B14F-4D97-AF65-F5344CB8AC3E}">
        <p14:creationId xmlns:p14="http://schemas.microsoft.com/office/powerpoint/2010/main" val="1772858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do when your student </a:t>
            </a:r>
            <a:br>
              <a:rPr lang="en-US" dirty="0" smtClean="0"/>
            </a:br>
            <a:r>
              <a:rPr lang="en-US" dirty="0" smtClean="0"/>
              <a:t>gets frustrated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For English Language Learners (ELL), frustration is one of the main effects of culture shock. Just because your student has been in the country a few years doesn’t mean they’re immune to the effects of culture shock. The episodes many grow further apart, but they still happen</a:t>
            </a:r>
            <a:r>
              <a:rPr lang="en-US" dirty="0" smtClean="0"/>
              <a:t>.</a:t>
            </a:r>
          </a:p>
          <a:p>
            <a:r>
              <a:rPr lang="en-US" dirty="0" smtClean="0"/>
              <a:t>Break the activity down into smaller portions: a word rather than a phrase, a portion of a long sentence rather than the whole sentence.</a:t>
            </a:r>
          </a:p>
          <a:p>
            <a:r>
              <a:rPr lang="en-US" dirty="0" smtClean="0"/>
              <a:t>Back up and check what your student does understand and where the misunderstanding began.</a:t>
            </a:r>
          </a:p>
          <a:p>
            <a:r>
              <a:rPr lang="en-US" dirty="0" smtClean="0"/>
              <a:t>Tell your student that he or she is doing well, and that it’s okay to be confused.</a:t>
            </a:r>
          </a:p>
          <a:p>
            <a:r>
              <a:rPr lang="en-US" dirty="0" smtClean="0"/>
              <a:t>If possible, show the item or a picture of the activity.</a:t>
            </a:r>
          </a:p>
          <a:p>
            <a:r>
              <a:rPr lang="en-US" dirty="0" smtClean="0"/>
              <a:t>Smile and praise your student’s efforts.</a:t>
            </a:r>
          </a:p>
          <a:p>
            <a:r>
              <a:rPr lang="en-US" dirty="0" smtClean="0"/>
              <a:t>Change activities if your student becomes upset.</a:t>
            </a:r>
            <a:endParaRPr lang="en-US" dirty="0"/>
          </a:p>
        </p:txBody>
      </p:sp>
    </p:spTree>
    <p:extLst>
      <p:ext uri="{BB962C8B-B14F-4D97-AF65-F5344CB8AC3E}">
        <p14:creationId xmlns:p14="http://schemas.microsoft.com/office/powerpoint/2010/main" val="584425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do before reading</a:t>
            </a:r>
            <a:endParaRPr lang="en-US" dirty="0"/>
          </a:p>
        </p:txBody>
      </p:sp>
      <p:sp>
        <p:nvSpPr>
          <p:cNvPr id="3" name="Content Placeholder 2"/>
          <p:cNvSpPr>
            <a:spLocks noGrp="1"/>
          </p:cNvSpPr>
          <p:nvPr>
            <p:ph idx="1"/>
          </p:nvPr>
        </p:nvSpPr>
        <p:spPr/>
        <p:txBody>
          <a:bodyPr/>
          <a:lstStyle/>
          <a:p>
            <a:pPr marL="0" indent="0">
              <a:buNone/>
            </a:pPr>
            <a:r>
              <a:rPr lang="en-US" b="1" dirty="0" smtClean="0"/>
              <a:t>Have a blank piece of paper handy and write down the new words your student learns. If your student uses a word not found in the text, but it’s relevant to the activity, write it down as well; this may be the first time your student has see it in written form.</a:t>
            </a:r>
          </a:p>
          <a:p>
            <a:r>
              <a:rPr lang="en-US" dirty="0" smtClean="0"/>
              <a:t>Have your student look at the material and tell what they know about the topic/subject</a:t>
            </a:r>
          </a:p>
          <a:p>
            <a:r>
              <a:rPr lang="en-US" dirty="0" smtClean="0"/>
              <a:t>Ask your student what they think will happen.</a:t>
            </a:r>
          </a:p>
          <a:p>
            <a:r>
              <a:rPr lang="en-US" dirty="0" smtClean="0"/>
              <a:t>Ask your student to three things they would like to find out, and have your student write them down or dictate them.</a:t>
            </a:r>
            <a:endParaRPr lang="en-US" dirty="0"/>
          </a:p>
        </p:txBody>
      </p:sp>
    </p:spTree>
    <p:extLst>
      <p:ext uri="{BB962C8B-B14F-4D97-AF65-F5344CB8AC3E}">
        <p14:creationId xmlns:p14="http://schemas.microsoft.com/office/powerpoint/2010/main" val="3510498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do during reading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It’s easy to get into the habit of asking your student, “Do you understand?” or “Wasn’t that funny?” But the tone of your voice and expression can prompt your student to smile and nod even when they don’t have a clue what is going on. The best way to check comprehension is to ask students to do something.</a:t>
            </a:r>
          </a:p>
          <a:p>
            <a:r>
              <a:rPr lang="en-US" dirty="0" smtClean="0"/>
              <a:t>For beginning ELL students, you can ask them to, “point to the cat,” “Find the car,” “Show me what she’s doing,” or anything which requires physical action.</a:t>
            </a:r>
          </a:p>
          <a:p>
            <a:r>
              <a:rPr lang="en-US" dirty="0" smtClean="0"/>
              <a:t>For intermediate ELL students, ask them to point and speak. For example, “Chose which girl has red hair (this one),” or “Where are the boys going (to the store)?” For more advanced ELL students, ask for more of a verbal response, such as, “Why did they walk home (they didn’t have a car)?”</a:t>
            </a:r>
          </a:p>
          <a:p>
            <a:r>
              <a:rPr lang="en-US" dirty="0" smtClean="0"/>
              <a:t>As your student reads, follow along quietly without interrupting. Return to errors at the end of a sentence or at a paragraph break.</a:t>
            </a:r>
          </a:p>
          <a:p>
            <a:r>
              <a:rPr lang="en-US" dirty="0" smtClean="0"/>
              <a:t>Ask your student to look at the pictures and find key words and ideas. Then ask questions.</a:t>
            </a:r>
          </a:p>
          <a:p>
            <a:r>
              <a:rPr lang="en-US" dirty="0" smtClean="0"/>
              <a:t>Feel free to model reading during difficult passages by reading one sentence at a time, then have your student read after you.</a:t>
            </a:r>
          </a:p>
          <a:p>
            <a:r>
              <a:rPr lang="en-US" dirty="0" smtClean="0"/>
              <a:t>Stop your student often and check for comprehension. Ask questions that require more than a nod of the student’s head.</a:t>
            </a:r>
          </a:p>
          <a:p>
            <a:endParaRPr lang="en-US" dirty="0"/>
          </a:p>
        </p:txBody>
      </p:sp>
    </p:spTree>
    <p:extLst>
      <p:ext uri="{BB962C8B-B14F-4D97-AF65-F5344CB8AC3E}">
        <p14:creationId xmlns:p14="http://schemas.microsoft.com/office/powerpoint/2010/main" val="3355925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do after reading</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It should be no surprise that most students, regardless of their heritage language, are relatively unfamiliar with the concept of responding to literature. The idea that there’s a “step” to reading after the test has been read could well be new to most children.  Therefore, when your student looks confused when you ask questions, start giving your own answers and modeling acceptable responses.</a:t>
            </a:r>
          </a:p>
          <a:p>
            <a:r>
              <a:rPr lang="en-US" dirty="0" smtClean="0"/>
              <a:t>Ask your student which of their pre-reading predictions was right.</a:t>
            </a:r>
            <a:endParaRPr lang="en-US" dirty="0"/>
          </a:p>
          <a:p>
            <a:r>
              <a:rPr lang="en-US" dirty="0" smtClean="0"/>
              <a:t>Ask your student if they found out what they wanted to know, and to retell the information.</a:t>
            </a:r>
          </a:p>
          <a:p>
            <a:r>
              <a:rPr lang="en-US" dirty="0" smtClean="0"/>
              <a:t>Ask your student if what happened in the story has also happened to them, someone they know, or someone in another story.</a:t>
            </a:r>
          </a:p>
          <a:p>
            <a:r>
              <a:rPr lang="en-US" dirty="0" smtClean="0"/>
              <a:t>Ask your student to reread aloud their favorite part.</a:t>
            </a:r>
          </a:p>
          <a:p>
            <a:r>
              <a:rPr lang="en-US" dirty="0" smtClean="0"/>
              <a:t>Discuss together what things could happen if there were a second book about the same characters.</a:t>
            </a:r>
            <a:endParaRPr lang="en-US" dirty="0"/>
          </a:p>
        </p:txBody>
      </p:sp>
    </p:spTree>
    <p:extLst>
      <p:ext uri="{BB962C8B-B14F-4D97-AF65-F5344CB8AC3E}">
        <p14:creationId xmlns:p14="http://schemas.microsoft.com/office/powerpoint/2010/main" val="3608543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2235</Words>
  <Application>Microsoft Office PowerPoint</Application>
  <PresentationFormat>Widescreen</PresentationFormat>
  <Paragraphs>108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If Then Teacher Tips for ELLs</vt:lpstr>
      <vt:lpstr>If Then Teacher Tips for ELLs continued</vt:lpstr>
      <vt:lpstr>What to say to students</vt:lpstr>
      <vt:lpstr>When your student doesn’t understand/follow directions</vt:lpstr>
      <vt:lpstr>When your student reads, but  doesn’t understand</vt:lpstr>
      <vt:lpstr>What to do when your student  gets frustrated</vt:lpstr>
      <vt:lpstr>What to do before reading</vt:lpstr>
      <vt:lpstr>What to do during reading</vt:lpstr>
      <vt:lpstr>What to do after reading</vt:lpstr>
      <vt:lpstr>When your student needs to figure out  words while reading</vt:lpstr>
      <vt:lpstr>What to do when your student  makes errors in writing</vt:lpstr>
      <vt:lpstr>When your student makes errors  in reading or speaking</vt:lpstr>
      <vt:lpstr>What to do when your student won’t speak</vt:lpstr>
      <vt:lpstr>When your student want to write/speak  in their heritage language</vt:lpstr>
      <vt:lpstr>When your student’s sentence is  one long word</vt:lpstr>
      <vt:lpstr>When there is no comprehension </vt:lpstr>
      <vt:lpstr>When there is comprehension, but  reading is too fast and/or monotone</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say to students</dc:title>
  <dc:creator>Exie Palfrey</dc:creator>
  <cp:lastModifiedBy>Temilola Dubre</cp:lastModifiedBy>
  <cp:revision>14</cp:revision>
  <dcterms:created xsi:type="dcterms:W3CDTF">2016-09-18T22:16:25Z</dcterms:created>
  <dcterms:modified xsi:type="dcterms:W3CDTF">2016-09-20T23:29:42Z</dcterms:modified>
</cp:coreProperties>
</file>